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9" r:id="rId3"/>
    <p:sldId id="260" r:id="rId4"/>
    <p:sldId id="263" r:id="rId5"/>
    <p:sldId id="262" r:id="rId6"/>
    <p:sldId id="276" r:id="rId7"/>
    <p:sldId id="267" r:id="rId8"/>
    <p:sldId id="265" r:id="rId9"/>
    <p:sldId id="264" r:id="rId10"/>
    <p:sldId id="266" r:id="rId11"/>
    <p:sldId id="268" r:id="rId12"/>
    <p:sldId id="274" r:id="rId13"/>
    <p:sldId id="270" r:id="rId14"/>
    <p:sldId id="269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35" autoAdjust="0"/>
  </p:normalViewPr>
  <p:slideViewPr>
    <p:cSldViewPr>
      <p:cViewPr>
        <p:scale>
          <a:sx n="100" d="100"/>
          <a:sy n="100" d="100"/>
        </p:scale>
        <p:origin x="-758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803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son\Documents\My%20Dropbox\WinLab\bt%20data\mas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Bluetooth</a:t>
            </a:r>
            <a:r>
              <a:rPr lang="en-US" baseline="0"/>
              <a:t> </a:t>
            </a:r>
            <a:r>
              <a:rPr lang="en-US"/>
              <a:t>RSSI vs Distance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v>NS4g Reading DX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'NS4G Reading DX'!$F:$F</c:f>
                <c:numCache>
                  <c:formatCode>General</c:formatCode>
                  <c:ptCount val="1048576"/>
                  <c:pt idx="0">
                    <c:v>0</c:v>
                  </c:pt>
                  <c:pt idx="1">
                    <c:v>1.9832633040858023</c:v>
                  </c:pt>
                  <c:pt idx="2">
                    <c:v>1.567021236472421</c:v>
                  </c:pt>
                  <c:pt idx="3">
                    <c:v>4.7749345545253243</c:v>
                  </c:pt>
                  <c:pt idx="4">
                    <c:v>6.4377850039882487</c:v>
                  </c:pt>
                  <c:pt idx="5">
                    <c:v>2.9139821082396478</c:v>
                  </c:pt>
                  <c:pt idx="6">
                    <c:v>2.3485717944495987</c:v>
                  </c:pt>
                  <c:pt idx="7">
                    <c:v>4.8231895976352455</c:v>
                  </c:pt>
                  <c:pt idx="8">
                    <c:v>3.7233537789690847</c:v>
                  </c:pt>
                  <c:pt idx="9">
                    <c:v>3.7167498233015168</c:v>
                  </c:pt>
                </c:numCache>
              </c:numRef>
            </c:plus>
            <c:minus>
              <c:numRef>
                <c:f>'NS4G Reading DX'!$F:$F</c:f>
                <c:numCache>
                  <c:formatCode>General</c:formatCode>
                  <c:ptCount val="1048576"/>
                  <c:pt idx="0">
                    <c:v>0</c:v>
                  </c:pt>
                  <c:pt idx="1">
                    <c:v>1.9832633040858023</c:v>
                  </c:pt>
                  <c:pt idx="2">
                    <c:v>1.567021236472421</c:v>
                  </c:pt>
                  <c:pt idx="3">
                    <c:v>4.7749345545253243</c:v>
                  </c:pt>
                  <c:pt idx="4">
                    <c:v>6.4377850039882487</c:v>
                  </c:pt>
                  <c:pt idx="5">
                    <c:v>2.9139821082396478</c:v>
                  </c:pt>
                  <c:pt idx="6">
                    <c:v>2.3485717944495987</c:v>
                  </c:pt>
                  <c:pt idx="7">
                    <c:v>4.8231895976352455</c:v>
                  </c:pt>
                  <c:pt idx="8">
                    <c:v>3.7233537789690847</c:v>
                  </c:pt>
                  <c:pt idx="9">
                    <c:v>3.7167498233015168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'NS4G Reading DX'!$D$2:$D$200</c:f>
              <c:numCache>
                <c:formatCode>General</c:formatCode>
                <c:ptCount val="19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525</c:v>
                </c:pt>
                <c:pt idx="8">
                  <c:v>975</c:v>
                </c:pt>
              </c:numCache>
            </c:numRef>
          </c:xVal>
          <c:yVal>
            <c:numRef>
              <c:f>'NS4G Reading DX'!$E$2:$E$200</c:f>
              <c:numCache>
                <c:formatCode>General</c:formatCode>
                <c:ptCount val="199"/>
                <c:pt idx="0">
                  <c:v>-25.333333333333332</c:v>
                </c:pt>
                <c:pt idx="1">
                  <c:v>-19.3</c:v>
                </c:pt>
                <c:pt idx="2">
                  <c:v>-32.4</c:v>
                </c:pt>
                <c:pt idx="3">
                  <c:v>-46.484848484848484</c:v>
                </c:pt>
                <c:pt idx="4">
                  <c:v>-49.320754716981135</c:v>
                </c:pt>
                <c:pt idx="5">
                  <c:v>-61.6</c:v>
                </c:pt>
                <c:pt idx="6">
                  <c:v>-64.526315789473685</c:v>
                </c:pt>
                <c:pt idx="7">
                  <c:v>-71.432432432432435</c:v>
                </c:pt>
                <c:pt idx="8">
                  <c:v>-74.782608695652172</c:v>
                </c:pt>
              </c:numCache>
            </c:numRef>
          </c:yVal>
          <c:smooth val="1"/>
        </c:ser>
        <c:ser>
          <c:idx val="2"/>
          <c:order val="2"/>
          <c:tx>
            <c:v>DX Reading NS4g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'DX Reading NS4G'!$F:$F</c:f>
                <c:numCache>
                  <c:formatCode>General</c:formatCode>
                  <c:ptCount val="1048576"/>
                  <c:pt idx="0">
                    <c:v>0</c:v>
                  </c:pt>
                  <c:pt idx="1">
                    <c:v>1.5280373943592651</c:v>
                  </c:pt>
                  <c:pt idx="2">
                    <c:v>3.6143298523640786</c:v>
                  </c:pt>
                  <c:pt idx="3">
                    <c:v>3.2003628826502108</c:v>
                  </c:pt>
                  <c:pt idx="4">
                    <c:v>5.8903781160376543</c:v>
                  </c:pt>
                  <c:pt idx="5">
                    <c:v>5.3709274111179157</c:v>
                  </c:pt>
                  <c:pt idx="6">
                    <c:v>4.6218377107182018</c:v>
                  </c:pt>
                  <c:pt idx="7">
                    <c:v>3.9863211489443504</c:v>
                  </c:pt>
                  <c:pt idx="8">
                    <c:v>3.8949346554873001</c:v>
                  </c:pt>
                  <c:pt idx="9">
                    <c:v>2.9425637830635396</c:v>
                  </c:pt>
                </c:numCache>
              </c:numRef>
            </c:plus>
            <c:minus>
              <c:numRef>
                <c:f>'DX Reading NS4G'!$F:$F</c:f>
                <c:numCache>
                  <c:formatCode>General</c:formatCode>
                  <c:ptCount val="1048576"/>
                  <c:pt idx="0">
                    <c:v>0</c:v>
                  </c:pt>
                  <c:pt idx="1">
                    <c:v>1.5280373943592651</c:v>
                  </c:pt>
                  <c:pt idx="2">
                    <c:v>3.6143298523640786</c:v>
                  </c:pt>
                  <c:pt idx="3">
                    <c:v>3.2003628826502108</c:v>
                  </c:pt>
                  <c:pt idx="4">
                    <c:v>5.8903781160376543</c:v>
                  </c:pt>
                  <c:pt idx="5">
                    <c:v>5.3709274111179157</c:v>
                  </c:pt>
                  <c:pt idx="6">
                    <c:v>4.6218377107182018</c:v>
                  </c:pt>
                  <c:pt idx="7">
                    <c:v>3.9863211489443504</c:v>
                  </c:pt>
                  <c:pt idx="8">
                    <c:v>3.8949346554873001</c:v>
                  </c:pt>
                  <c:pt idx="9">
                    <c:v>2.9425637830635396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'DX Reading NS4G'!$D$2:$D$625</c:f>
              <c:numCache>
                <c:formatCode>General</c:formatCode>
                <c:ptCount val="624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525</c:v>
                </c:pt>
                <c:pt idx="8">
                  <c:v>975</c:v>
                </c:pt>
              </c:numCache>
            </c:numRef>
          </c:xVal>
          <c:yVal>
            <c:numRef>
              <c:f>'DX Reading NS4G'!$E$2:$E$625</c:f>
              <c:numCache>
                <c:formatCode>General</c:formatCode>
                <c:ptCount val="624"/>
                <c:pt idx="0">
                  <c:v>-41.944444444444443</c:v>
                </c:pt>
                <c:pt idx="1">
                  <c:v>-35.916666666666664</c:v>
                </c:pt>
                <c:pt idx="2">
                  <c:v>-50.704000000000001</c:v>
                </c:pt>
                <c:pt idx="3">
                  <c:v>-59.582524271844662</c:v>
                </c:pt>
                <c:pt idx="4">
                  <c:v>-65.804878048780495</c:v>
                </c:pt>
                <c:pt idx="5">
                  <c:v>-80.494623655913983</c:v>
                </c:pt>
                <c:pt idx="6">
                  <c:v>-81.857142857142861</c:v>
                </c:pt>
                <c:pt idx="7">
                  <c:v>-92.594594594594597</c:v>
                </c:pt>
                <c:pt idx="8">
                  <c:v>-95.532110091743121</c:v>
                </c:pt>
              </c:numCache>
            </c:numRef>
          </c:yVal>
          <c:smooth val="1"/>
        </c:ser>
        <c:ser>
          <c:idx val="0"/>
          <c:order val="0"/>
          <c:tx>
            <c:v>Formula@+20dBm Pt</c:v>
          </c:tx>
          <c:marker>
            <c:symbol val="none"/>
          </c:marker>
          <c:xVal>
            <c:numRef>
              <c:f>'Function mapping'!$E$2:$E$29</c:f>
              <c:numCache>
                <c:formatCode>General</c:formatCode>
                <c:ptCount val="28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5</c:v>
                </c:pt>
                <c:pt idx="4">
                  <c:v>10</c:v>
                </c:pt>
                <c:pt idx="5">
                  <c:v>25</c:v>
                </c:pt>
                <c:pt idx="6">
                  <c:v>50</c:v>
                </c:pt>
                <c:pt idx="7">
                  <c:v>100</c:v>
                </c:pt>
                <c:pt idx="8">
                  <c:v>150</c:v>
                </c:pt>
                <c:pt idx="9">
                  <c:v>200</c:v>
                </c:pt>
                <c:pt idx="10">
                  <c:v>250</c:v>
                </c:pt>
                <c:pt idx="11">
                  <c:v>300</c:v>
                </c:pt>
                <c:pt idx="12">
                  <c:v>350</c:v>
                </c:pt>
                <c:pt idx="13">
                  <c:v>400</c:v>
                </c:pt>
                <c:pt idx="14">
                  <c:v>450</c:v>
                </c:pt>
                <c:pt idx="15">
                  <c:v>500</c:v>
                </c:pt>
                <c:pt idx="16">
                  <c:v>550</c:v>
                </c:pt>
                <c:pt idx="17">
                  <c:v>600</c:v>
                </c:pt>
                <c:pt idx="18">
                  <c:v>650</c:v>
                </c:pt>
                <c:pt idx="19">
                  <c:v>700</c:v>
                </c:pt>
                <c:pt idx="20">
                  <c:v>750</c:v>
                </c:pt>
                <c:pt idx="21">
                  <c:v>800</c:v>
                </c:pt>
                <c:pt idx="22">
                  <c:v>850</c:v>
                </c:pt>
                <c:pt idx="23">
                  <c:v>900</c:v>
                </c:pt>
                <c:pt idx="24">
                  <c:v>950</c:v>
                </c:pt>
                <c:pt idx="25">
                  <c:v>1000</c:v>
                </c:pt>
              </c:numCache>
            </c:numRef>
          </c:xVal>
          <c:yVal>
            <c:numRef>
              <c:f>'Function mapping'!$F$2:$F$29</c:f>
              <c:numCache>
                <c:formatCode>0.00</c:formatCode>
                <c:ptCount val="28"/>
                <c:pt idx="0">
                  <c:v>19.947991943884503</c:v>
                </c:pt>
                <c:pt idx="1">
                  <c:v>-5.200805611549697E-2</c:v>
                </c:pt>
                <c:pt idx="2">
                  <c:v>-20.052008056115497</c:v>
                </c:pt>
                <c:pt idx="3">
                  <c:v>-34.031408142835872</c:v>
                </c:pt>
                <c:pt idx="4">
                  <c:v>-40.052008056115497</c:v>
                </c:pt>
                <c:pt idx="5">
                  <c:v>-48.010808229556247</c:v>
                </c:pt>
                <c:pt idx="6">
                  <c:v>-54.031408142835872</c:v>
                </c:pt>
                <c:pt idx="7">
                  <c:v>-60.052008056115497</c:v>
                </c:pt>
                <c:pt idx="8">
                  <c:v>-63.573833237229124</c:v>
                </c:pt>
                <c:pt idx="9">
                  <c:v>-66.072607969395122</c:v>
                </c:pt>
                <c:pt idx="10">
                  <c:v>-68.010808229556247</c:v>
                </c:pt>
                <c:pt idx="11">
                  <c:v>-69.594433150508749</c:v>
                </c:pt>
                <c:pt idx="12">
                  <c:v>-70.93336894312101</c:v>
                </c:pt>
                <c:pt idx="13">
                  <c:v>-72.093207882674747</c:v>
                </c:pt>
                <c:pt idx="14">
                  <c:v>-73.116258331622362</c:v>
                </c:pt>
                <c:pt idx="15">
                  <c:v>-74.031408142835872</c:v>
                </c:pt>
                <c:pt idx="16">
                  <c:v>-74.859261846000379</c:v>
                </c:pt>
                <c:pt idx="17">
                  <c:v>-75.61503306378836</c:v>
                </c:pt>
                <c:pt idx="18">
                  <c:v>-76.310275188972611</c:v>
                </c:pt>
                <c:pt idx="19">
                  <c:v>-76.953968856400635</c:v>
                </c:pt>
                <c:pt idx="20">
                  <c:v>-77.553233323949499</c:v>
                </c:pt>
                <c:pt idx="21">
                  <c:v>-78.113807795954372</c:v>
                </c:pt>
                <c:pt idx="22">
                  <c:v>-78.640386570401347</c:v>
                </c:pt>
                <c:pt idx="23">
                  <c:v>-79.136858244901987</c:v>
                </c:pt>
                <c:pt idx="24">
                  <c:v>-79.606480161892449</c:v>
                </c:pt>
                <c:pt idx="25">
                  <c:v>-80.052008056115497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514496"/>
        <c:axId val="191524864"/>
      </c:scatterChart>
      <c:valAx>
        <c:axId val="191514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[cm]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1524864"/>
        <c:crosses val="autoZero"/>
        <c:crossBetween val="midCat"/>
      </c:valAx>
      <c:valAx>
        <c:axId val="191524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RSSI [dBm]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15144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86E4-73F8-42E4-B4DD-B18884578090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5FF4-A604-493C-9B29-6BA4967E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8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95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3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3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85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7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14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7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68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4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4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0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2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16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55FF4-A604-493C-9B29-6BA4967E5B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3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1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3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0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0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1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1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B480-1F10-4BFE-A9D2-D869D933BE45}" type="datetimeFigureOut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04A33-3E69-4928-AE5D-21E4CC3B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summer.winlab.rutgers.edu/projects/wiki/2012/Projects/MobilityFirst/Contex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21.jpeg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5" Type="http://schemas.openxmlformats.org/officeDocument/2006/relationships/image" Target="../media/image10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8.png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4" Type="http://schemas.openxmlformats.org/officeDocument/2006/relationships/image" Target="../media/image19.png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3048000"/>
            <a:ext cx="5410201" cy="2145211"/>
            <a:chOff x="533400" y="2317680"/>
            <a:chExt cx="8087298" cy="32067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317680"/>
              <a:ext cx="3032826" cy="31851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663" y="2317680"/>
              <a:ext cx="2723737" cy="320671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02" t="10832" r="35532" b="37280"/>
            <a:stretch/>
          </p:blipFill>
          <p:spPr>
            <a:xfrm>
              <a:off x="6248400" y="2317680"/>
              <a:ext cx="2372298" cy="31716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76200"/>
            <a:ext cx="8305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Context &amp; Group Addressing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533400"/>
          </a:xfrm>
        </p:spPr>
        <p:txBody>
          <a:bodyPr>
            <a:normAutofit/>
          </a:bodyPr>
          <a:lstStyle/>
          <a:p>
            <a:pPr algn="l"/>
            <a:r>
              <a:rPr lang="en-US" sz="2900" dirty="0" smtClean="0"/>
              <a:t>       Jason Tam       Scott </a:t>
            </a:r>
            <a:r>
              <a:rPr lang="en-US" sz="2900" dirty="0" err="1" smtClean="0"/>
              <a:t>Xu</a:t>
            </a:r>
            <a:r>
              <a:rPr lang="en-US" sz="2900" dirty="0" smtClean="0"/>
              <a:t>   David </a:t>
            </a:r>
            <a:r>
              <a:rPr lang="en-US" sz="2900" dirty="0" err="1" smtClean="0"/>
              <a:t>Shen</a:t>
            </a:r>
            <a:endParaRPr lang="en-US" sz="29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905000" y="1066800"/>
            <a:ext cx="5021390" cy="2057536"/>
            <a:chOff x="1738746" y="1904999"/>
            <a:chExt cx="5715000" cy="2341746"/>
          </a:xfrm>
        </p:grpSpPr>
        <p:sp>
          <p:nvSpPr>
            <p:cNvPr id="13" name="Cloud 11"/>
            <p:cNvSpPr/>
            <p:nvPr/>
          </p:nvSpPr>
          <p:spPr>
            <a:xfrm>
              <a:off x="1738746" y="3276600"/>
              <a:ext cx="5715000" cy="97014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356"/>
                <a:gd name="connsiteY0" fmla="*/ 14229 h 43219"/>
                <a:gd name="connsiteX1" fmla="*/ 5659 w 43356"/>
                <a:gd name="connsiteY1" fmla="*/ 6766 h 43219"/>
                <a:gd name="connsiteX2" fmla="*/ 14041 w 43356"/>
                <a:gd name="connsiteY2" fmla="*/ 5061 h 43219"/>
                <a:gd name="connsiteX3" fmla="*/ 22492 w 43356"/>
                <a:gd name="connsiteY3" fmla="*/ 3291 h 43219"/>
                <a:gd name="connsiteX4" fmla="*/ 25785 w 43356"/>
                <a:gd name="connsiteY4" fmla="*/ 59 h 43219"/>
                <a:gd name="connsiteX5" fmla="*/ 29869 w 43356"/>
                <a:gd name="connsiteY5" fmla="*/ 2340 h 43219"/>
                <a:gd name="connsiteX6" fmla="*/ 35499 w 43356"/>
                <a:gd name="connsiteY6" fmla="*/ 549 h 43219"/>
                <a:gd name="connsiteX7" fmla="*/ 38354 w 43356"/>
                <a:gd name="connsiteY7" fmla="*/ 5435 h 43219"/>
                <a:gd name="connsiteX8" fmla="*/ 42018 w 43356"/>
                <a:gd name="connsiteY8" fmla="*/ 10177 h 43219"/>
                <a:gd name="connsiteX9" fmla="*/ 41854 w 43356"/>
                <a:gd name="connsiteY9" fmla="*/ 15319 h 43219"/>
                <a:gd name="connsiteX10" fmla="*/ 43052 w 43356"/>
                <a:gd name="connsiteY10" fmla="*/ 23181 h 43219"/>
                <a:gd name="connsiteX11" fmla="*/ 37440 w 43356"/>
                <a:gd name="connsiteY11" fmla="*/ 30795 h 43219"/>
                <a:gd name="connsiteX12" fmla="*/ 35431 w 43356"/>
                <a:gd name="connsiteY12" fmla="*/ 35960 h 43219"/>
                <a:gd name="connsiteX13" fmla="*/ 28591 w 43356"/>
                <a:gd name="connsiteY13" fmla="*/ 36674 h 43219"/>
                <a:gd name="connsiteX14" fmla="*/ 23703 w 43356"/>
                <a:gd name="connsiteY14" fmla="*/ 42965 h 43219"/>
                <a:gd name="connsiteX15" fmla="*/ 16516 w 43356"/>
                <a:gd name="connsiteY15" fmla="*/ 39125 h 43219"/>
                <a:gd name="connsiteX16" fmla="*/ 5840 w 43356"/>
                <a:gd name="connsiteY16" fmla="*/ 35331 h 43219"/>
                <a:gd name="connsiteX17" fmla="*/ 1146 w 43356"/>
                <a:gd name="connsiteY17" fmla="*/ 31109 h 43219"/>
                <a:gd name="connsiteX18" fmla="*/ 2149 w 43356"/>
                <a:gd name="connsiteY18" fmla="*/ 25410 h 43219"/>
                <a:gd name="connsiteX19" fmla="*/ 31 w 43356"/>
                <a:gd name="connsiteY19" fmla="*/ 19563 h 43219"/>
                <a:gd name="connsiteX20" fmla="*/ 3899 w 43356"/>
                <a:gd name="connsiteY20" fmla="*/ 14366 h 43219"/>
                <a:gd name="connsiteX21" fmla="*/ 3936 w 43356"/>
                <a:gd name="connsiteY21" fmla="*/ 14229 h 43219"/>
                <a:gd name="connsiteX0" fmla="*/ 4729 w 43356"/>
                <a:gd name="connsiteY0" fmla="*/ 26036 h 43219"/>
                <a:gd name="connsiteX1" fmla="*/ 2196 w 43356"/>
                <a:gd name="connsiteY1" fmla="*/ 25239 h 43219"/>
                <a:gd name="connsiteX2" fmla="*/ 6964 w 43356"/>
                <a:gd name="connsiteY2" fmla="*/ 34758 h 43219"/>
                <a:gd name="connsiteX3" fmla="*/ 5856 w 43356"/>
                <a:gd name="connsiteY3" fmla="*/ 35139 h 43219"/>
                <a:gd name="connsiteX4" fmla="*/ 16514 w 43356"/>
                <a:gd name="connsiteY4" fmla="*/ 38949 h 43219"/>
                <a:gd name="connsiteX5" fmla="*/ 15846 w 43356"/>
                <a:gd name="connsiteY5" fmla="*/ 37209 h 43219"/>
                <a:gd name="connsiteX6" fmla="*/ 28863 w 43356"/>
                <a:gd name="connsiteY6" fmla="*/ 34610 h 43219"/>
                <a:gd name="connsiteX7" fmla="*/ 28596 w 43356"/>
                <a:gd name="connsiteY7" fmla="*/ 36519 h 43219"/>
                <a:gd name="connsiteX8" fmla="*/ 41834 w 43356"/>
                <a:gd name="connsiteY8" fmla="*/ 15213 h 43219"/>
                <a:gd name="connsiteX9" fmla="*/ 40386 w 43356"/>
                <a:gd name="connsiteY9" fmla="*/ 17889 h 43219"/>
                <a:gd name="connsiteX10" fmla="*/ 38360 w 43356"/>
                <a:gd name="connsiteY10" fmla="*/ 5285 h 43219"/>
                <a:gd name="connsiteX11" fmla="*/ 38436 w 43356"/>
                <a:gd name="connsiteY11" fmla="*/ 6549 h 43219"/>
                <a:gd name="connsiteX12" fmla="*/ 29114 w 43356"/>
                <a:gd name="connsiteY12" fmla="*/ 3811 h 43219"/>
                <a:gd name="connsiteX13" fmla="*/ 29856 w 43356"/>
                <a:gd name="connsiteY13" fmla="*/ 2199 h 43219"/>
                <a:gd name="connsiteX14" fmla="*/ 22177 w 43356"/>
                <a:gd name="connsiteY14" fmla="*/ 4579 h 43219"/>
                <a:gd name="connsiteX15" fmla="*/ 22536 w 43356"/>
                <a:gd name="connsiteY15" fmla="*/ 3189 h 43219"/>
                <a:gd name="connsiteX16" fmla="*/ 14036 w 43356"/>
                <a:gd name="connsiteY16" fmla="*/ 5051 h 43219"/>
                <a:gd name="connsiteX17" fmla="*/ 15336 w 43356"/>
                <a:gd name="connsiteY17" fmla="*/ 6399 h 43219"/>
                <a:gd name="connsiteX18" fmla="*/ 4163 w 43356"/>
                <a:gd name="connsiteY18" fmla="*/ 15648 h 43219"/>
                <a:gd name="connsiteX19" fmla="*/ 3936 w 433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3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788" y="20602"/>
                    <a:pt x="43052" y="23181"/>
                  </a:cubicBezTo>
                  <a:cubicBezTo>
                    <a:pt x="42316" y="25760"/>
                    <a:pt x="40164" y="30265"/>
                    <a:pt x="37440" y="30795"/>
                  </a:cubicBezTo>
                  <a:cubicBezTo>
                    <a:pt x="37427" y="33062"/>
                    <a:pt x="36906" y="34980"/>
                    <a:pt x="35431" y="35960"/>
                  </a:cubicBezTo>
                  <a:cubicBezTo>
                    <a:pt x="33956" y="36940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3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1.bp.blogspot.com/_xcspg3CTcWM/S-R6YjL0v4I/AAAAAAAAADE/EvmQpVJ5Djk/s1600/MOB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798" y="1904999"/>
              <a:ext cx="1678938" cy="2157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1.bp.blogspot.com/_xcspg3CTcWM/S-R6YjL0v4I/AAAAAAAAADE/EvmQpVJ5Djk/s1600/MOB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324" y="1918855"/>
              <a:ext cx="1678938" cy="2157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74834" y="5990163"/>
            <a:ext cx="842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hlinkClick r:id="rId7"/>
              </a:rPr>
              <a:t>http://summer.winlab.rutgers.edu/projects/wiki/2012/Projects/MobilityFirst/Context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 for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72400" cy="121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Combine base contexts</a:t>
            </a:r>
          </a:p>
          <a:p>
            <a:pPr lvl="1"/>
            <a:r>
              <a:rPr lang="en-US" dirty="0" smtClean="0"/>
              <a:t>Create new (app specific) context</a:t>
            </a:r>
          </a:p>
          <a:p>
            <a:pPr lvl="1"/>
            <a:r>
              <a:rPr lang="en-US" dirty="0" smtClean="0"/>
              <a:t>GCRS assigns group GUID</a:t>
            </a:r>
          </a:p>
          <a:p>
            <a:r>
              <a:rPr lang="en-US" dirty="0" smtClean="0"/>
              <a:t>Apps needs only to communicate with group GUID for messaging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4160" y="2895600"/>
            <a:ext cx="5221652" cy="1200350"/>
            <a:chOff x="1447800" y="5534117"/>
            <a:chExt cx="4309217" cy="990600"/>
          </a:xfrm>
        </p:grpSpPr>
        <p:pic>
          <p:nvPicPr>
            <p:cNvPr id="13" name="Picture 6" descr="C:\Users\Jason\AppData\Local\Microsoft\Windows\Temporary Internet Files\Content.IE5\Z2NG6MC7\MC900056116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696584"/>
              <a:ext cx="834490" cy="665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ross 15"/>
            <p:cNvSpPr/>
            <p:nvPr/>
          </p:nvSpPr>
          <p:spPr>
            <a:xfrm>
              <a:off x="2286000" y="5704597"/>
              <a:ext cx="562594" cy="562594"/>
            </a:xfrm>
            <a:prstGeom prst="plus">
              <a:avLst>
                <a:gd name="adj" fmla="val 382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http://americancollegecricket.com/wp-content/uploads/2011/10/rutgers-logo-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5696584"/>
              <a:ext cx="637598" cy="578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ross 18"/>
            <p:cNvSpPr/>
            <p:nvPr/>
          </p:nvSpPr>
          <p:spPr>
            <a:xfrm>
              <a:off x="4038600" y="5757753"/>
              <a:ext cx="562594" cy="562594"/>
            </a:xfrm>
            <a:prstGeom prst="plus">
              <a:avLst>
                <a:gd name="adj" fmla="val 382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1" name="Picture 5" descr="C:\Users\Jason\AppData\Local\Microsoft\Windows\Temporary Internet Files\Content.IE5\Z2NG6MC7\MC90043384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417" y="5534117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ight Brace 17"/>
          <p:cNvSpPr/>
          <p:nvPr/>
        </p:nvSpPr>
        <p:spPr>
          <a:xfrm rot="5400000">
            <a:off x="2979080" y="1455080"/>
            <a:ext cx="304800" cy="5167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494424"/>
              </p:ext>
            </p:extLst>
          </p:nvPr>
        </p:nvGraphicFramePr>
        <p:xfrm>
          <a:off x="2477157" y="4101306"/>
          <a:ext cx="706437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" name="Visio" r:id="rId7" imgW="706668" imgH="1246536" progId="Visio.Drawing.11">
                  <p:embed/>
                </p:oleObj>
              </mc:Choice>
              <mc:Fallback>
                <p:oleObj name="Visio" r:id="rId7" imgW="706668" imgH="124653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7157" y="4101306"/>
                        <a:ext cx="706437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/>
          <p:nvPr/>
        </p:nvCxnSpPr>
        <p:spPr>
          <a:xfrm>
            <a:off x="3124200" y="4572000"/>
            <a:ext cx="762000" cy="457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4876800"/>
            <a:ext cx="503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U4BZ7EFBXF6W173817483778HE1R05327BD55923</a:t>
            </a:r>
            <a:endParaRPr lang="en-US" dirty="0"/>
          </a:p>
        </p:txBody>
      </p:sp>
      <p:sp>
        <p:nvSpPr>
          <p:cNvPr id="29" name="Right Brace 28"/>
          <p:cNvSpPr/>
          <p:nvPr/>
        </p:nvSpPr>
        <p:spPr>
          <a:xfrm rot="16200000">
            <a:off x="5845379" y="4032243"/>
            <a:ext cx="304800" cy="26348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330005"/>
              </p:ext>
            </p:extLst>
          </p:nvPr>
        </p:nvGraphicFramePr>
        <p:xfrm>
          <a:off x="4724400" y="5512747"/>
          <a:ext cx="381000" cy="38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7" name="Visio" r:id="rId9" imgW="1183398" imgH="1200744" progId="Visio.Drawing.11">
                  <p:embed/>
                </p:oleObj>
              </mc:Choice>
              <mc:Fallback>
                <p:oleObj name="Visio" r:id="rId9" imgW="1183398" imgH="120074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512747"/>
                        <a:ext cx="381000" cy="38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30431"/>
              </p:ext>
            </p:extLst>
          </p:nvPr>
        </p:nvGraphicFramePr>
        <p:xfrm>
          <a:off x="5055137" y="5533400"/>
          <a:ext cx="381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8" name="Visio" r:id="rId11" imgW="1183398" imgH="1200744" progId="Visio.Drawing.11">
                  <p:embed/>
                </p:oleObj>
              </mc:Choice>
              <mc:Fallback>
                <p:oleObj name="Visio" r:id="rId11" imgW="1183398" imgH="1200744" progId="Visio.Drawing.11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137" y="5533400"/>
                        <a:ext cx="3810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055643"/>
              </p:ext>
            </p:extLst>
          </p:nvPr>
        </p:nvGraphicFramePr>
        <p:xfrm>
          <a:off x="5715000" y="5562600"/>
          <a:ext cx="381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9" name="Visio" r:id="rId12" imgW="1183398" imgH="1200744" progId="Visio.Drawing.11">
                  <p:embed/>
                </p:oleObj>
              </mc:Choice>
              <mc:Fallback>
                <p:oleObj name="Visio" r:id="rId12" imgW="1183398" imgH="1200744" progId="Visio.Drawing.11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562600"/>
                        <a:ext cx="3810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" name="Object 40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6822"/>
              </p:ext>
            </p:extLst>
          </p:nvPr>
        </p:nvGraphicFramePr>
        <p:xfrm>
          <a:off x="5384800" y="5541963"/>
          <a:ext cx="381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0" name="Visio" r:id="rId13" imgW="1183398" imgH="1200744" progId="Visio.Drawing.11">
                  <p:embed/>
                </p:oleObj>
              </mc:Choice>
              <mc:Fallback>
                <p:oleObj name="Visio" r:id="rId13" imgW="1183398" imgH="1200744" progId="Visio.Drawing.11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5541963"/>
                        <a:ext cx="3810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" name="Object 40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14451"/>
              </p:ext>
            </p:extLst>
          </p:nvPr>
        </p:nvGraphicFramePr>
        <p:xfrm>
          <a:off x="7010400" y="5581899"/>
          <a:ext cx="381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1" name="Visio" r:id="rId14" imgW="1183398" imgH="1200744" progId="Visio.Drawing.11">
                  <p:embed/>
                </p:oleObj>
              </mc:Choice>
              <mc:Fallback>
                <p:oleObj name="Visio" r:id="rId14" imgW="1183398" imgH="1200744" progId="Visio.Drawing.11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581899"/>
                        <a:ext cx="3810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0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78592"/>
              </p:ext>
            </p:extLst>
          </p:nvPr>
        </p:nvGraphicFramePr>
        <p:xfrm>
          <a:off x="6680200" y="5561262"/>
          <a:ext cx="381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2" name="Visio" r:id="rId15" imgW="1183398" imgH="1200744" progId="Visio.Drawing.11">
                  <p:embed/>
                </p:oleObj>
              </mc:Choice>
              <mc:Fallback>
                <p:oleObj name="Visio" r:id="rId15" imgW="1183398" imgH="1200744" progId="Visio.Drawing.11">
                  <p:embed/>
                  <p:pic>
                    <p:nvPicPr>
                      <p:cNvPr id="0" name="Object 40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5561262"/>
                        <a:ext cx="3810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4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20740"/>
              </p:ext>
            </p:extLst>
          </p:nvPr>
        </p:nvGraphicFramePr>
        <p:xfrm>
          <a:off x="6019800" y="5532687"/>
          <a:ext cx="381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3" name="Visio" r:id="rId16" imgW="1183398" imgH="1200744" progId="Visio.Drawing.11">
                  <p:embed/>
                </p:oleObj>
              </mc:Choice>
              <mc:Fallback>
                <p:oleObj name="Visio" r:id="rId16" imgW="1183398" imgH="1200744" progId="Visio.Drawing.11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532687"/>
                        <a:ext cx="3810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4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26679"/>
              </p:ext>
            </p:extLst>
          </p:nvPr>
        </p:nvGraphicFramePr>
        <p:xfrm>
          <a:off x="6350000" y="5553324"/>
          <a:ext cx="381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4" name="Visio" r:id="rId17" imgW="1183398" imgH="1200744" progId="Visio.Drawing.11">
                  <p:embed/>
                </p:oleObj>
              </mc:Choice>
              <mc:Fallback>
                <p:oleObj name="Visio" r:id="rId17" imgW="1183398" imgH="1200744" progId="Visio.Drawing.11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5553324"/>
                        <a:ext cx="3810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4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52868"/>
              </p:ext>
            </p:extLst>
          </p:nvPr>
        </p:nvGraphicFramePr>
        <p:xfrm>
          <a:off x="5715000" y="5943600"/>
          <a:ext cx="381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5" name="Visio" r:id="rId18" imgW="1183398" imgH="1200744" progId="Visio.Drawing.11">
                  <p:embed/>
                </p:oleObj>
              </mc:Choice>
              <mc:Fallback>
                <p:oleObj name="Visio" r:id="rId18" imgW="1183398" imgH="1200744" progId="Visio.Drawing.11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943600"/>
                        <a:ext cx="3810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4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26703"/>
              </p:ext>
            </p:extLst>
          </p:nvPr>
        </p:nvGraphicFramePr>
        <p:xfrm>
          <a:off x="5384800" y="5922963"/>
          <a:ext cx="381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6" name="Visio" r:id="rId19" imgW="1183398" imgH="1200744" progId="Visio.Drawing.11">
                  <p:embed/>
                </p:oleObj>
              </mc:Choice>
              <mc:Fallback>
                <p:oleObj name="Visio" r:id="rId19" imgW="1183398" imgH="1200744" progId="Visio.Drawing.11">
                  <p:embed/>
                  <p:pic>
                    <p:nvPicPr>
                      <p:cNvPr id="0" name="Object 40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5922963"/>
                        <a:ext cx="3810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4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760037"/>
              </p:ext>
            </p:extLst>
          </p:nvPr>
        </p:nvGraphicFramePr>
        <p:xfrm>
          <a:off x="4724400" y="5894388"/>
          <a:ext cx="381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" name="Visio" r:id="rId20" imgW="1183398" imgH="1200744" progId="Visio.Drawing.11">
                  <p:embed/>
                </p:oleObj>
              </mc:Choice>
              <mc:Fallback>
                <p:oleObj name="Visio" r:id="rId20" imgW="1183398" imgH="1200744" progId="Visio.Drawing.11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894388"/>
                        <a:ext cx="3810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4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889835"/>
              </p:ext>
            </p:extLst>
          </p:nvPr>
        </p:nvGraphicFramePr>
        <p:xfrm>
          <a:off x="5054600" y="5915025"/>
          <a:ext cx="381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8" name="Visio" r:id="rId21" imgW="1183398" imgH="1200744" progId="Visio.Drawing.11">
                  <p:embed/>
                </p:oleObj>
              </mc:Choice>
              <mc:Fallback>
                <p:oleObj name="Visio" r:id="rId21" imgW="1183398" imgH="1200744" progId="Visio.Drawing.11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5915025"/>
                        <a:ext cx="3810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4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020670"/>
              </p:ext>
            </p:extLst>
          </p:nvPr>
        </p:nvGraphicFramePr>
        <p:xfrm>
          <a:off x="7086600" y="5943600"/>
          <a:ext cx="381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9" name="Visio" r:id="rId22" imgW="1183398" imgH="1200744" progId="Visio.Drawing.11">
                  <p:embed/>
                </p:oleObj>
              </mc:Choice>
              <mc:Fallback>
                <p:oleObj name="Visio" r:id="rId22" imgW="1183398" imgH="1200744" progId="Visio.Drawing.11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943600"/>
                        <a:ext cx="3810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4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687764"/>
              </p:ext>
            </p:extLst>
          </p:nvPr>
        </p:nvGraphicFramePr>
        <p:xfrm>
          <a:off x="6756400" y="5922963"/>
          <a:ext cx="381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0" name="Visio" r:id="rId23" imgW="1183398" imgH="1200744" progId="Visio.Drawing.11">
                  <p:embed/>
                </p:oleObj>
              </mc:Choice>
              <mc:Fallback>
                <p:oleObj name="Visio" r:id="rId23" imgW="1183398" imgH="1200744" progId="Visio.Drawing.11">
                  <p:embed/>
                  <p:pic>
                    <p:nvPicPr>
                      <p:cNvPr id="0" name="Object 40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5922963"/>
                        <a:ext cx="3810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4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604386"/>
              </p:ext>
            </p:extLst>
          </p:nvPr>
        </p:nvGraphicFramePr>
        <p:xfrm>
          <a:off x="6096000" y="5894388"/>
          <a:ext cx="381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1" name="Visio" r:id="rId24" imgW="1183398" imgH="1200744" progId="Visio.Drawing.11">
                  <p:embed/>
                </p:oleObj>
              </mc:Choice>
              <mc:Fallback>
                <p:oleObj name="Visio" r:id="rId24" imgW="1183398" imgH="1200744" progId="Visio.Drawing.11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894388"/>
                        <a:ext cx="3810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4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107058"/>
              </p:ext>
            </p:extLst>
          </p:nvPr>
        </p:nvGraphicFramePr>
        <p:xfrm>
          <a:off x="6426200" y="5915025"/>
          <a:ext cx="381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" name="Visio" r:id="rId25" imgW="1183398" imgH="1200744" progId="Visio.Drawing.11">
                  <p:embed/>
                </p:oleObj>
              </mc:Choice>
              <mc:Fallback>
                <p:oleObj name="Visio" r:id="rId25" imgW="1183398" imgH="1200744" progId="Visio.Drawing.11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5915025"/>
                        <a:ext cx="3810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4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Prevailing App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iClicker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Address truthful attendance issue</a:t>
            </a:r>
          </a:p>
          <a:p>
            <a:pPr lvl="1"/>
            <a:r>
              <a:rPr lang="en-US" dirty="0" smtClean="0"/>
              <a:t>Novel context reliant features</a:t>
            </a:r>
            <a:endParaRPr lang="en-US" dirty="0"/>
          </a:p>
        </p:txBody>
      </p:sp>
      <p:pic>
        <p:nvPicPr>
          <p:cNvPr id="8194" name="Picture 2" descr="http://clc.its.psu.edu/sites/default/files/content-clickers/iclick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r="32986"/>
          <a:stretch/>
        </p:blipFill>
        <p:spPr bwMode="auto">
          <a:xfrm>
            <a:off x="2819400" y="4191000"/>
            <a:ext cx="82296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962400" y="4953000"/>
            <a:ext cx="1371600" cy="838200"/>
          </a:xfrm>
          <a:prstGeom prst="rightArrow">
            <a:avLst/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http://cdn1.sbnation.com/products/medium/3604/Galaxy%20Nexus%20Verizon.png?132400197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r="20000"/>
          <a:stretch/>
        </p:blipFill>
        <p:spPr bwMode="auto">
          <a:xfrm>
            <a:off x="5588950" y="4495800"/>
            <a:ext cx="11350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Smartphone (Indoor) Localization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smtClean="0"/>
              <a:t>mini digression]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(Indoor)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624840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Unreliable indoors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trilateration/SVM</a:t>
            </a:r>
          </a:p>
          <a:p>
            <a:pPr lvl="1"/>
            <a:r>
              <a:rPr lang="en-US" dirty="0" smtClean="0"/>
              <a:t>Requires multiple WLAN</a:t>
            </a:r>
          </a:p>
          <a:p>
            <a:r>
              <a:rPr lang="en-US" dirty="0" smtClean="0"/>
              <a:t>Bluetooth</a:t>
            </a:r>
          </a:p>
          <a:p>
            <a:pPr lvl="1"/>
            <a:r>
              <a:rPr lang="en-US" dirty="0" smtClean="0"/>
              <a:t>Self sufficient for dense networks</a:t>
            </a:r>
          </a:p>
          <a:p>
            <a:pPr lvl="1"/>
            <a:r>
              <a:rPr lang="en-US" dirty="0" smtClean="0"/>
              <a:t>For all phones</a:t>
            </a:r>
          </a:p>
          <a:p>
            <a:pPr lvl="2"/>
            <a:r>
              <a:rPr lang="en-US" dirty="0" smtClean="0"/>
              <a:t>Set discoverable</a:t>
            </a:r>
          </a:p>
          <a:p>
            <a:pPr lvl="2"/>
            <a:r>
              <a:rPr lang="en-US" dirty="0" smtClean="0"/>
              <a:t>Discover</a:t>
            </a:r>
          </a:p>
          <a:p>
            <a:pPr lvl="2"/>
            <a:r>
              <a:rPr lang="en-US" dirty="0" smtClean="0"/>
              <a:t>Send results (MAC &amp; RSSI) to server to compute</a:t>
            </a:r>
            <a:endParaRPr lang="en-US" dirty="0"/>
          </a:p>
        </p:txBody>
      </p:sp>
      <p:pic>
        <p:nvPicPr>
          <p:cNvPr id="7170" name="Picture 2" descr="http://www8.garmin.com/graphics/24satell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1190625" cy="1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ourantblogs.com/technology/wp-content/uploads/2012/05/wifi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538413"/>
            <a:ext cx="442912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ourantblogs.com/technology/wp-content/uploads/2012/05/wifi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469357"/>
            <a:ext cx="442912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ourantblogs.com/technology/wp-content/uploads/2012/05/wifi-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2" y="3276600"/>
            <a:ext cx="442912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indows8installation.com/wp-content/uploads/2012/03/BlueToot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son\Documents\My Dropbox\WinLab\gridtrut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t="16389" r="29134" b="22140"/>
          <a:stretch/>
        </p:blipFill>
        <p:spPr bwMode="auto">
          <a:xfrm>
            <a:off x="6294120" y="2895600"/>
            <a:ext cx="20116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Test with Generated Grid</a:t>
            </a:r>
            <a:endParaRPr lang="en-US" dirty="0"/>
          </a:p>
        </p:txBody>
      </p:sp>
      <p:pic>
        <p:nvPicPr>
          <p:cNvPr id="6" name="20120817_0355_5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1524000"/>
            <a:ext cx="4863970" cy="4694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6590" y="2428614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 truths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143402"/>
            <a:ext cx="227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Localization Algorithm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705600"/>
            <a:ext cx="929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[Modified Algorithm </a:t>
            </a:r>
            <a:r>
              <a:rPr lang="en-US" sz="800" dirty="0"/>
              <a:t>via </a:t>
            </a:r>
            <a:r>
              <a:rPr lang="en-US" sz="800" b="1" dirty="0"/>
              <a:t>Robust Distributed Network Localization with Noisy Range Measurements, </a:t>
            </a:r>
            <a:r>
              <a:rPr lang="en-US" sz="800" dirty="0"/>
              <a:t>David Moore, John Leonard, Daniela </a:t>
            </a:r>
            <a:r>
              <a:rPr lang="en-US" sz="800" dirty="0" err="1"/>
              <a:t>Rus</a:t>
            </a:r>
            <a:r>
              <a:rPr lang="en-US" sz="800" dirty="0"/>
              <a:t>, Seth Teller MIT Computer Science and Artificial Intelligence Laboratory; 2004]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132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3956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3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RSSI -&gt;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000" dirty="0" smtClean="0"/>
              <a:t>[Formula via </a:t>
            </a:r>
            <a:r>
              <a:rPr lang="en-US" sz="1000" b="1" dirty="0" smtClean="0"/>
              <a:t>Indoor </a:t>
            </a:r>
            <a:r>
              <a:rPr lang="en-US" sz="1000" b="1" dirty="0"/>
              <a:t>Location Using </a:t>
            </a:r>
            <a:r>
              <a:rPr lang="en-US" sz="1000" b="1" dirty="0" smtClean="0"/>
              <a:t>Trilateration Characteristics, </a:t>
            </a:r>
            <a:r>
              <a:rPr lang="en-US" sz="1000" dirty="0" smtClean="0"/>
              <a:t>B Cook, G </a:t>
            </a:r>
            <a:r>
              <a:rPr lang="en-US" sz="1000" dirty="0" err="1" smtClean="0"/>
              <a:t>Buckberry</a:t>
            </a:r>
            <a:r>
              <a:rPr lang="en-US" sz="1000" dirty="0" smtClean="0"/>
              <a:t>, </a:t>
            </a:r>
            <a:r>
              <a:rPr lang="en-US" sz="1000" dirty="0"/>
              <a:t>I </a:t>
            </a:r>
            <a:r>
              <a:rPr lang="en-US" sz="1000" dirty="0" smtClean="0"/>
              <a:t>Scowcroft, </a:t>
            </a:r>
            <a:r>
              <a:rPr lang="en-US" sz="1000" dirty="0"/>
              <a:t>J </a:t>
            </a:r>
            <a:r>
              <a:rPr lang="en-US" sz="1000" dirty="0" smtClean="0"/>
              <a:t>Mitchell, </a:t>
            </a:r>
            <a:r>
              <a:rPr lang="en-US" sz="1000" dirty="0"/>
              <a:t>T </a:t>
            </a:r>
            <a:r>
              <a:rPr lang="en-US" sz="1000" dirty="0" smtClean="0"/>
              <a:t>Allen, 2005 ]</a:t>
            </a:r>
          </a:p>
          <a:p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0818"/>
            <a:ext cx="7984774" cy="147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52600" y="4953000"/>
                <a:ext cx="4265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+20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+10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953000"/>
                <a:ext cx="426507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118333" r="-6724" b="-17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4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429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One globally positioned -&gt; all globally positioned</a:t>
            </a:r>
          </a:p>
          <a:p>
            <a:r>
              <a:rPr lang="en-US" sz="2600" dirty="0" err="1" smtClean="0"/>
              <a:t>Wifi</a:t>
            </a:r>
            <a:r>
              <a:rPr lang="en-US" sz="2600" dirty="0" smtClean="0"/>
              <a:t> localization can resolve ambiguities</a:t>
            </a:r>
            <a:endParaRPr lang="en-US" sz="2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581400"/>
            <a:ext cx="5167312" cy="1981200"/>
            <a:chOff x="838200" y="5029200"/>
            <a:chExt cx="5167312" cy="1981200"/>
          </a:xfrm>
        </p:grpSpPr>
        <p:pic>
          <p:nvPicPr>
            <p:cNvPr id="4" name="Picture 2" descr="http://www8.garmin.com/graphics/24satelli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562600"/>
              <a:ext cx="1190625" cy="116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courantblogs.com/technology/wp-content/uploads/2012/05/wifi-ic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924550"/>
              <a:ext cx="442912" cy="44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windows8installation.com/wp-content/uploads/2012/03/BlueToot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5029200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ross 8"/>
            <p:cNvSpPr/>
            <p:nvPr/>
          </p:nvSpPr>
          <p:spPr>
            <a:xfrm>
              <a:off x="2590800" y="5805147"/>
              <a:ext cx="681718" cy="681718"/>
            </a:xfrm>
            <a:prstGeom prst="plus">
              <a:avLst>
                <a:gd name="adj" fmla="val 382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ross 10"/>
            <p:cNvSpPr/>
            <p:nvPr/>
          </p:nvSpPr>
          <p:spPr>
            <a:xfrm>
              <a:off x="4724400" y="5805147"/>
              <a:ext cx="681718" cy="681718"/>
            </a:xfrm>
            <a:prstGeom prst="plus">
              <a:avLst>
                <a:gd name="adj" fmla="val 382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5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29718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Explore applications of group addressing and context </a:t>
            </a:r>
            <a:r>
              <a:rPr lang="en-US" dirty="0" smtClean="0"/>
              <a:t>aware messaging </a:t>
            </a:r>
            <a:r>
              <a:rPr lang="en-US" dirty="0" smtClean="0"/>
              <a:t>in the </a:t>
            </a:r>
            <a:r>
              <a:rPr lang="en-US" dirty="0" err="1" smtClean="0"/>
              <a:t>MobilityFirst</a:t>
            </a:r>
            <a:r>
              <a:rPr lang="en-US" dirty="0" smtClean="0"/>
              <a:t> framework</a:t>
            </a:r>
            <a:endParaRPr lang="en-US" dirty="0"/>
          </a:p>
          <a:p>
            <a:r>
              <a:rPr lang="en-US" dirty="0" smtClean="0"/>
              <a:t>New branch of applications opened up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66455"/>
            <a:ext cx="1219200" cy="121920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62746"/>
            <a:ext cx="1219200" cy="12192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38255"/>
            <a:ext cx="1219200" cy="1219200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5029200" y="2147455"/>
            <a:ext cx="609600" cy="3505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788787" y="2681931"/>
            <a:ext cx="2906057" cy="245333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356"/>
              <a:gd name="connsiteY0" fmla="*/ 14229 h 43219"/>
              <a:gd name="connsiteX1" fmla="*/ 5659 w 43356"/>
              <a:gd name="connsiteY1" fmla="*/ 6766 h 43219"/>
              <a:gd name="connsiteX2" fmla="*/ 14041 w 43356"/>
              <a:gd name="connsiteY2" fmla="*/ 5061 h 43219"/>
              <a:gd name="connsiteX3" fmla="*/ 22492 w 43356"/>
              <a:gd name="connsiteY3" fmla="*/ 3291 h 43219"/>
              <a:gd name="connsiteX4" fmla="*/ 25785 w 43356"/>
              <a:gd name="connsiteY4" fmla="*/ 59 h 43219"/>
              <a:gd name="connsiteX5" fmla="*/ 29869 w 43356"/>
              <a:gd name="connsiteY5" fmla="*/ 2340 h 43219"/>
              <a:gd name="connsiteX6" fmla="*/ 35499 w 43356"/>
              <a:gd name="connsiteY6" fmla="*/ 549 h 43219"/>
              <a:gd name="connsiteX7" fmla="*/ 38354 w 43356"/>
              <a:gd name="connsiteY7" fmla="*/ 5435 h 43219"/>
              <a:gd name="connsiteX8" fmla="*/ 42018 w 43356"/>
              <a:gd name="connsiteY8" fmla="*/ 10177 h 43219"/>
              <a:gd name="connsiteX9" fmla="*/ 41854 w 43356"/>
              <a:gd name="connsiteY9" fmla="*/ 15319 h 43219"/>
              <a:gd name="connsiteX10" fmla="*/ 43052 w 43356"/>
              <a:gd name="connsiteY10" fmla="*/ 23181 h 43219"/>
              <a:gd name="connsiteX11" fmla="*/ 37440 w 43356"/>
              <a:gd name="connsiteY11" fmla="*/ 30795 h 43219"/>
              <a:gd name="connsiteX12" fmla="*/ 35431 w 43356"/>
              <a:gd name="connsiteY12" fmla="*/ 35960 h 43219"/>
              <a:gd name="connsiteX13" fmla="*/ 28591 w 43356"/>
              <a:gd name="connsiteY13" fmla="*/ 36674 h 43219"/>
              <a:gd name="connsiteX14" fmla="*/ 23703 w 43356"/>
              <a:gd name="connsiteY14" fmla="*/ 42965 h 43219"/>
              <a:gd name="connsiteX15" fmla="*/ 16516 w 43356"/>
              <a:gd name="connsiteY15" fmla="*/ 39125 h 43219"/>
              <a:gd name="connsiteX16" fmla="*/ 5840 w 43356"/>
              <a:gd name="connsiteY16" fmla="*/ 35331 h 43219"/>
              <a:gd name="connsiteX17" fmla="*/ 1146 w 43356"/>
              <a:gd name="connsiteY17" fmla="*/ 31109 h 43219"/>
              <a:gd name="connsiteX18" fmla="*/ 2149 w 43356"/>
              <a:gd name="connsiteY18" fmla="*/ 25410 h 43219"/>
              <a:gd name="connsiteX19" fmla="*/ 31 w 43356"/>
              <a:gd name="connsiteY19" fmla="*/ 19563 h 43219"/>
              <a:gd name="connsiteX20" fmla="*/ 3899 w 43356"/>
              <a:gd name="connsiteY20" fmla="*/ 14366 h 43219"/>
              <a:gd name="connsiteX21" fmla="*/ 3936 w 43356"/>
              <a:gd name="connsiteY21" fmla="*/ 14229 h 43219"/>
              <a:gd name="connsiteX0" fmla="*/ 4729 w 43356"/>
              <a:gd name="connsiteY0" fmla="*/ 26036 h 43219"/>
              <a:gd name="connsiteX1" fmla="*/ 2196 w 43356"/>
              <a:gd name="connsiteY1" fmla="*/ 25239 h 43219"/>
              <a:gd name="connsiteX2" fmla="*/ 6964 w 43356"/>
              <a:gd name="connsiteY2" fmla="*/ 34758 h 43219"/>
              <a:gd name="connsiteX3" fmla="*/ 5856 w 43356"/>
              <a:gd name="connsiteY3" fmla="*/ 35139 h 43219"/>
              <a:gd name="connsiteX4" fmla="*/ 16514 w 43356"/>
              <a:gd name="connsiteY4" fmla="*/ 38949 h 43219"/>
              <a:gd name="connsiteX5" fmla="*/ 15846 w 43356"/>
              <a:gd name="connsiteY5" fmla="*/ 37209 h 43219"/>
              <a:gd name="connsiteX6" fmla="*/ 28863 w 43356"/>
              <a:gd name="connsiteY6" fmla="*/ 34610 h 43219"/>
              <a:gd name="connsiteX7" fmla="*/ 28596 w 43356"/>
              <a:gd name="connsiteY7" fmla="*/ 36519 h 43219"/>
              <a:gd name="connsiteX8" fmla="*/ 41834 w 43356"/>
              <a:gd name="connsiteY8" fmla="*/ 15213 h 43219"/>
              <a:gd name="connsiteX9" fmla="*/ 40386 w 43356"/>
              <a:gd name="connsiteY9" fmla="*/ 17889 h 43219"/>
              <a:gd name="connsiteX10" fmla="*/ 38360 w 43356"/>
              <a:gd name="connsiteY10" fmla="*/ 5285 h 43219"/>
              <a:gd name="connsiteX11" fmla="*/ 38436 w 43356"/>
              <a:gd name="connsiteY11" fmla="*/ 6549 h 43219"/>
              <a:gd name="connsiteX12" fmla="*/ 29114 w 43356"/>
              <a:gd name="connsiteY12" fmla="*/ 3811 h 43219"/>
              <a:gd name="connsiteX13" fmla="*/ 29856 w 43356"/>
              <a:gd name="connsiteY13" fmla="*/ 2199 h 43219"/>
              <a:gd name="connsiteX14" fmla="*/ 22177 w 43356"/>
              <a:gd name="connsiteY14" fmla="*/ 4579 h 43219"/>
              <a:gd name="connsiteX15" fmla="*/ 22536 w 43356"/>
              <a:gd name="connsiteY15" fmla="*/ 3189 h 43219"/>
              <a:gd name="connsiteX16" fmla="*/ 14036 w 43356"/>
              <a:gd name="connsiteY16" fmla="*/ 5051 h 43219"/>
              <a:gd name="connsiteX17" fmla="*/ 15336 w 43356"/>
              <a:gd name="connsiteY17" fmla="*/ 6399 h 43219"/>
              <a:gd name="connsiteX18" fmla="*/ 4163 w 43356"/>
              <a:gd name="connsiteY18" fmla="*/ 15648 h 43219"/>
              <a:gd name="connsiteX19" fmla="*/ 3936 w 433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3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788" y="20602"/>
                  <a:pt x="43052" y="23181"/>
                </a:cubicBezTo>
                <a:cubicBezTo>
                  <a:pt x="42316" y="25760"/>
                  <a:pt x="40164" y="30265"/>
                  <a:pt x="37440" y="30795"/>
                </a:cubicBezTo>
                <a:cubicBezTo>
                  <a:pt x="37427" y="33062"/>
                  <a:pt x="36906" y="34980"/>
                  <a:pt x="35431" y="35960"/>
                </a:cubicBezTo>
                <a:cubicBezTo>
                  <a:pt x="33956" y="36940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3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56806" y="3122843"/>
            <a:ext cx="25146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/>
              <a:t> </a:t>
            </a:r>
            <a:r>
              <a:rPr lang="en-US" sz="2900" dirty="0" smtClean="0"/>
              <a:t> Group by sensor data context</a:t>
            </a:r>
          </a:p>
        </p:txBody>
      </p:sp>
    </p:spTree>
    <p:extLst>
      <p:ext uri="{BB962C8B-B14F-4D97-AF65-F5344CB8AC3E}">
        <p14:creationId xmlns:p14="http://schemas.microsoft.com/office/powerpoint/2010/main" val="41468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367493"/>
              </p:ext>
            </p:extLst>
          </p:nvPr>
        </p:nvGraphicFramePr>
        <p:xfrm>
          <a:off x="381000" y="1011620"/>
          <a:ext cx="8001000" cy="645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Visio" r:id="rId4" imgW="6445804" imgH="5571720" progId="Visio.Drawing.11">
                  <p:embed/>
                </p:oleObj>
              </mc:Choice>
              <mc:Fallback>
                <p:oleObj name="Visio" r:id="rId4" imgW="6445804" imgH="55717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011620"/>
                        <a:ext cx="8001000" cy="645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2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Server - PHP Query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1_KR3DM 3-axis Accelerometer.csv</a:t>
            </a:r>
          </a:p>
          <a:p>
            <a:pPr lvl="1"/>
            <a:r>
              <a:rPr lang="en-US" sz="1400" dirty="0" smtClean="0"/>
              <a:t>Delimited by an underscore to determine </a:t>
            </a:r>
            <a:br>
              <a:rPr lang="en-US" sz="1400" dirty="0" smtClean="0"/>
            </a:br>
            <a:r>
              <a:rPr lang="en-US" sz="1400" dirty="0" smtClean="0"/>
              <a:t>table to insert into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`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timestamp`,`x`,`y`,`z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`</a:t>
            </a:r>
          </a:p>
          <a:p>
            <a:pPr lvl="1"/>
            <a:r>
              <a:rPr lang="en-US" sz="1400" dirty="0" smtClean="0"/>
              <a:t>Comma delimited field names for insertion </a:t>
            </a:r>
            <a:br>
              <a:rPr lang="en-US" sz="1400" dirty="0" smtClean="0"/>
            </a:br>
            <a:r>
              <a:rPr lang="en-US" sz="1400" dirty="0" smtClean="0"/>
              <a:t>field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1345066313885,-0.77469909,-0.3807226,9.442732</a:t>
            </a:r>
          </a:p>
          <a:p>
            <a:pPr lvl="1"/>
            <a:r>
              <a:rPr lang="en-US" sz="1400" dirty="0" smtClean="0"/>
              <a:t>Insertion values</a:t>
            </a:r>
          </a:p>
          <a:p>
            <a:r>
              <a:rPr lang="en-US" sz="1800" dirty="0" smtClean="0"/>
              <a:t>[id, GUID, and </a:t>
            </a:r>
            <a:r>
              <a:rPr lang="en-US" sz="1800" dirty="0" err="1" smtClean="0"/>
              <a:t>ip</a:t>
            </a:r>
            <a:r>
              <a:rPr lang="en-US" sz="1800" dirty="0" smtClean="0"/>
              <a:t> added]</a:t>
            </a:r>
            <a:endParaRPr lang="en-US" sz="1400" dirty="0"/>
          </a:p>
          <a:p>
            <a:r>
              <a:rPr lang="en-US" sz="1800" dirty="0" smtClean="0"/>
              <a:t>Final query to run</a:t>
            </a:r>
          </a:p>
          <a:p>
            <a:pPr lvl="1"/>
            <a:r>
              <a:rPr lang="en-US" sz="1400" dirty="0">
                <a:latin typeface="Courier New" pitchFamily="49" charset="0"/>
                <a:cs typeface="Courier New" pitchFamily="49" charset="0"/>
              </a:rPr>
              <a:t>INSERT INTO `1`(`timestamp`, `x`, `y`, `z`, `id`, `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guid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`, `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`) VALUES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1345066313885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-0.77469909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-0.3807226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9.442732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A000002241E787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30B57BFBB820273207483858911A00377BD558A3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174.226.197.69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59337"/>
          <a:stretch/>
        </p:blipFill>
        <p:spPr bwMode="auto">
          <a:xfrm>
            <a:off x="4572000" y="1524000"/>
            <a:ext cx="4171830" cy="2474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70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Server - MYSQL Contents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/>
          <a:stretch/>
        </p:blipFill>
        <p:spPr bwMode="auto">
          <a:xfrm>
            <a:off x="45497" y="1551940"/>
            <a:ext cx="9036546" cy="2639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44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Upload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Division of file into chunks</a:t>
            </a:r>
          </a:p>
          <a:p>
            <a:r>
              <a:rPr lang="en-US" dirty="0" smtClean="0"/>
              <a:t>Grab last successfully uploaded timestamp</a:t>
            </a:r>
          </a:p>
          <a:p>
            <a:r>
              <a:rPr lang="en-US" dirty="0" smtClean="0"/>
              <a:t>Timeout &amp; increase wait time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31699"/>
            <a:ext cx="2470150" cy="296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/>
          <a:stretch/>
        </p:blipFill>
        <p:spPr bwMode="auto">
          <a:xfrm>
            <a:off x="5257800" y="5486400"/>
            <a:ext cx="3519443" cy="1027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Arrow 4"/>
          <p:cNvSpPr/>
          <p:nvPr/>
        </p:nvSpPr>
        <p:spPr>
          <a:xfrm rot="3731790">
            <a:off x="6019800" y="4800600"/>
            <a:ext cx="1143000" cy="381000"/>
          </a:xfrm>
          <a:prstGeom prst="rightArrow">
            <a:avLst/>
          </a:prstGeom>
          <a:solidFill>
            <a:schemeClr val="accent1">
              <a:alpha val="55000"/>
            </a:schemeClr>
          </a:solidFill>
          <a:ln>
            <a:solidFill>
              <a:schemeClr val="accent1">
                <a:shade val="50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Server -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Replication (simple)</a:t>
            </a:r>
          </a:p>
          <a:p>
            <a:pPr lvl="1"/>
            <a:r>
              <a:rPr lang="en-US" dirty="0" smtClean="0"/>
              <a:t>Default LAMP install</a:t>
            </a:r>
          </a:p>
          <a:p>
            <a:pPr lvl="1"/>
            <a:r>
              <a:rPr lang="en-US" dirty="0" smtClean="0"/>
              <a:t>Include our </a:t>
            </a:r>
            <a:r>
              <a:rPr lang="en-US" dirty="0" err="1" smtClean="0"/>
              <a:t>php</a:t>
            </a:r>
            <a:r>
              <a:rPr lang="en-US" dirty="0" smtClean="0"/>
              <a:t> scripts</a:t>
            </a:r>
          </a:p>
          <a:p>
            <a:pPr lvl="1"/>
            <a:r>
              <a:rPr lang="en-US" dirty="0" smtClean="0"/>
              <a:t>Initialize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299306"/>
              </p:ext>
            </p:extLst>
          </p:nvPr>
        </p:nvGraphicFramePr>
        <p:xfrm>
          <a:off x="7010400" y="1371600"/>
          <a:ext cx="1649412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" name="Visio" r:id="rId4" imgW="1649324" imgH="1246536" progId="Visio.Drawing.11">
                  <p:embed/>
                </p:oleObj>
              </mc:Choice>
              <mc:Fallback>
                <p:oleObj name="Visio" r:id="rId4" imgW="1649324" imgH="124653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71600"/>
                        <a:ext cx="1649412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536739"/>
              </p:ext>
            </p:extLst>
          </p:nvPr>
        </p:nvGraphicFramePr>
        <p:xfrm>
          <a:off x="7010400" y="2590800"/>
          <a:ext cx="1649412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Visio" r:id="rId6" imgW="1649324" imgH="1246536" progId="Visio.Drawing.11">
                  <p:embed/>
                </p:oleObj>
              </mc:Choice>
              <mc:Fallback>
                <p:oleObj name="Visio" r:id="rId6" imgW="1649324" imgH="124653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590800"/>
                        <a:ext cx="1649412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450655"/>
              </p:ext>
            </p:extLst>
          </p:nvPr>
        </p:nvGraphicFramePr>
        <p:xfrm>
          <a:off x="7010400" y="3810000"/>
          <a:ext cx="1649412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Visio" r:id="rId7" imgW="1649324" imgH="1246536" progId="Visio.Drawing.11">
                  <p:embed/>
                </p:oleObj>
              </mc:Choice>
              <mc:Fallback>
                <p:oleObj name="Visio" r:id="rId7" imgW="1649324" imgH="124653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10000"/>
                        <a:ext cx="1649412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34343"/>
              </p:ext>
            </p:extLst>
          </p:nvPr>
        </p:nvGraphicFramePr>
        <p:xfrm>
          <a:off x="7010400" y="5105400"/>
          <a:ext cx="1649412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1" name="Visio" r:id="rId8" imgW="1649324" imgH="1246536" progId="Visio.Drawing.11">
                  <p:embed/>
                </p:oleObj>
              </mc:Choice>
              <mc:Fallback>
                <p:oleObj name="Visio" r:id="rId8" imgW="1649324" imgH="1246536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105400"/>
                        <a:ext cx="1649412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5" name="Picture 15" descr="http://www.blumersolutions.com/Data/Sites/1/lam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32376"/>
            <a:ext cx="2133600" cy="1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Jason\Documents\My Dropbox\WinLab\Visuals\index of dola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15771"/>
            <a:ext cx="1094493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893" y="5010341"/>
            <a:ext cx="2305044" cy="40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5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7924800" cy="2925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Queries data server to determine membership</a:t>
            </a:r>
          </a:p>
          <a:p>
            <a:r>
              <a:rPr lang="en-US" sz="3600" dirty="0" smtClean="0"/>
              <a:t>App determined (may or may not result in an addition/removal from GCRS)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741239" y="1233487"/>
            <a:ext cx="6356101" cy="2099118"/>
            <a:chOff x="741239" y="1233487"/>
            <a:chExt cx="6356101" cy="2099118"/>
          </a:xfrm>
        </p:grpSpPr>
        <p:pic>
          <p:nvPicPr>
            <p:cNvPr id="5" name="Picture 4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9"/>
            <a:stretch/>
          </p:blipFill>
          <p:spPr bwMode="auto">
            <a:xfrm>
              <a:off x="741239" y="1779587"/>
              <a:ext cx="3373561" cy="9852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2219437"/>
                </p:ext>
              </p:extLst>
            </p:nvPr>
          </p:nvGraphicFramePr>
          <p:xfrm>
            <a:off x="2410927" y="1752600"/>
            <a:ext cx="1649413" cy="1246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8" name="Visio" r:id="rId5" imgW="1649324" imgH="1246536" progId="Visio.Drawing.11">
                    <p:embed/>
                  </p:oleObj>
                </mc:Choice>
                <mc:Fallback>
                  <p:oleObj name="Visio" r:id="rId5" imgW="1649324" imgH="1246536" progId="Visio.Drawing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10927" y="1752600"/>
                          <a:ext cx="1649413" cy="1246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9"/>
            <p:cNvGrpSpPr/>
            <p:nvPr/>
          </p:nvGrpSpPr>
          <p:grpSpPr>
            <a:xfrm>
              <a:off x="4123375" y="1233487"/>
              <a:ext cx="2973965" cy="2099118"/>
              <a:chOff x="4123375" y="1233487"/>
              <a:chExt cx="2973965" cy="2099118"/>
            </a:xfrm>
          </p:grpSpPr>
          <p:sp>
            <p:nvSpPr>
              <p:cNvPr id="7" name="Right Arrow 6"/>
              <p:cNvSpPr/>
              <p:nvPr/>
            </p:nvSpPr>
            <p:spPr>
              <a:xfrm rot="21137279">
                <a:off x="4123375" y="1561132"/>
                <a:ext cx="1524000" cy="304800"/>
              </a:xfrm>
              <a:prstGeom prst="rightArrow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4191000" y="2057400"/>
                <a:ext cx="1524000" cy="304800"/>
              </a:xfrm>
              <a:prstGeom prst="rightArrow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861199">
                <a:off x="4128795" y="2647446"/>
                <a:ext cx="1524000" cy="304800"/>
              </a:xfrm>
              <a:prstGeom prst="rightArrow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1" name="Picture 3" descr="C:\Users\Jason\AppData\Local\Microsoft\Windows\Temporary Internet Files\Content.IE5\7UBPSDR9\MC900078715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9046" y="1350637"/>
                <a:ext cx="508650" cy="631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C:\Users\Jason\AppData\Local\Microsoft\Windows\Temporary Internet Files\Content.IE5\2FR1N1JE\MC900441498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7696" y="1233487"/>
                <a:ext cx="639763" cy="639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" name="Picture 5" descr="C:\Users\Jason\AppData\Local\Microsoft\Windows\Temporary Internet Files\Content.IE5\Z2NG6MC7\MC900389192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3592" y="2057400"/>
                <a:ext cx="619354" cy="574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C:\Users\Jason\AppData\Local\Microsoft\Windows\Temporary Internet Files\Content.IE5\2FR1N1JE\MC900441498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0095" y="1995840"/>
                <a:ext cx="639763" cy="639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C:\Users\Jason\AppData\Local\Microsoft\Windows\Temporary Internet Files\Content.IE5\Z2NG6MC7\MC900056116[1].wm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3087" y="2666938"/>
                <a:ext cx="834490" cy="665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C:\Users\Jason\AppData\Local\Microsoft\Windows\Temporary Internet Files\Content.IE5\2FR1N1JE\MC900441498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7577" y="2692842"/>
                <a:ext cx="639763" cy="639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917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Uses immediate data pull to determine membership</a:t>
            </a:r>
          </a:p>
          <a:p>
            <a:r>
              <a:rPr lang="en-US" dirty="0" smtClean="0"/>
              <a:t>Client reads app’s </a:t>
            </a:r>
            <a:r>
              <a:rPr lang="en-US" dirty="0" err="1" smtClean="0"/>
              <a:t>def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Client adds/removes itself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05200" y="3843462"/>
            <a:ext cx="1792287" cy="2571750"/>
            <a:chOff x="3505200" y="3843462"/>
            <a:chExt cx="1792287" cy="2571750"/>
          </a:xfrm>
        </p:grpSpPr>
        <p:pic>
          <p:nvPicPr>
            <p:cNvPr id="3074" name="Picture 2" descr="C:\Users\Jason\Documents\My Dropbox\WinLab\sensorDat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843462"/>
              <a:ext cx="1278256" cy="2130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2120056"/>
                </p:ext>
              </p:extLst>
            </p:nvPr>
          </p:nvGraphicFramePr>
          <p:xfrm>
            <a:off x="4114800" y="5215062"/>
            <a:ext cx="1182687" cy="120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7" name="Visio" r:id="rId5" imgW="1183398" imgH="1200744" progId="Visio.Drawing.11">
                    <p:embed/>
                  </p:oleObj>
                </mc:Choice>
                <mc:Fallback>
                  <p:oleObj name="Visio" r:id="rId5" imgW="1183398" imgH="1200744" progId="Visio.Drawing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14800" y="5215062"/>
                          <a:ext cx="1182687" cy="1200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5359820" y="4070985"/>
            <a:ext cx="2973965" cy="2099118"/>
            <a:chOff x="4123375" y="1233487"/>
            <a:chExt cx="2973965" cy="2099118"/>
          </a:xfrm>
        </p:grpSpPr>
        <p:sp>
          <p:nvSpPr>
            <p:cNvPr id="8" name="Right Arrow 7"/>
            <p:cNvSpPr/>
            <p:nvPr/>
          </p:nvSpPr>
          <p:spPr>
            <a:xfrm rot="21137279">
              <a:off x="4123375" y="1561132"/>
              <a:ext cx="1524000" cy="304800"/>
            </a:xfrm>
            <a:prstGeom prst="rightArrow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191000" y="2057400"/>
              <a:ext cx="1524000" cy="304800"/>
            </a:xfrm>
            <a:prstGeom prst="rightArrow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861199">
              <a:off x="4128795" y="2647446"/>
              <a:ext cx="1524000" cy="304800"/>
            </a:xfrm>
            <a:prstGeom prst="rightArrow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 descr="C:\Users\Jason\AppData\Local\Microsoft\Windows\Temporary Internet Files\Content.IE5\7UBPSDR9\MC90007871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46" y="1350637"/>
              <a:ext cx="508650" cy="631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Jason\AppData\Local\Microsoft\Windows\Temporary Internet Files\Content.IE5\2FR1N1JE\MC900441498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696" y="1233487"/>
              <a:ext cx="639763" cy="63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Jason\AppData\Local\Microsoft\Windows\Temporary Internet Files\Content.IE5\Z2NG6MC7\MC900389192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592" y="2057400"/>
              <a:ext cx="619354" cy="574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Jason\AppData\Local\Microsoft\Windows\Temporary Internet Files\Content.IE5\2FR1N1JE\MC900441498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095" y="1995840"/>
              <a:ext cx="639763" cy="63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C:\Users\Jason\AppData\Local\Microsoft\Windows\Temporary Internet Files\Content.IE5\Z2NG6MC7\MC900056116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087" y="2666938"/>
              <a:ext cx="834490" cy="665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Jason\AppData\Local\Microsoft\Windows\Temporary Internet Files\Content.IE5\2FR1N1JE\MC900441498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577" y="2692842"/>
              <a:ext cx="639763" cy="63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6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1690</TotalTime>
  <Words>362</Words>
  <Application>Microsoft Office PowerPoint</Application>
  <PresentationFormat>On-screen Show (4:3)</PresentationFormat>
  <Paragraphs>94</Paragraphs>
  <Slides>18</Slides>
  <Notes>18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Visio</vt:lpstr>
      <vt:lpstr>Context &amp; Group Addressing</vt:lpstr>
      <vt:lpstr>Purpose</vt:lpstr>
      <vt:lpstr>Architecture</vt:lpstr>
      <vt:lpstr>Data Server - PHP Query Construction</vt:lpstr>
      <vt:lpstr>Data Server - MYSQL Contents</vt:lpstr>
      <vt:lpstr>Robust Upload</vt:lpstr>
      <vt:lpstr>Data Server - Scalability</vt:lpstr>
      <vt:lpstr>Archival Resolution</vt:lpstr>
      <vt:lpstr>Immediate Resolution</vt:lpstr>
      <vt:lpstr>Abstraction for Apps</vt:lpstr>
      <vt:lpstr>Prevailing App Idea</vt:lpstr>
      <vt:lpstr>Smartphone (Indoor) Localization</vt:lpstr>
      <vt:lpstr>Smartphone (Indoor) Localization</vt:lpstr>
      <vt:lpstr>Algorithm Test with Generated Grid</vt:lpstr>
      <vt:lpstr>PowerPoint Presentation</vt:lpstr>
      <vt:lpstr>RSSI -&gt; Distance</vt:lpstr>
      <vt:lpstr>Anchor Points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&amp; Group Addressing</dc:title>
  <dc:creator>Scott Xu</dc:creator>
  <cp:lastModifiedBy>Jason Tam</cp:lastModifiedBy>
  <cp:revision>149</cp:revision>
  <dcterms:created xsi:type="dcterms:W3CDTF">2012-05-31T17:16:37Z</dcterms:created>
  <dcterms:modified xsi:type="dcterms:W3CDTF">2012-08-24T08:12:01Z</dcterms:modified>
</cp:coreProperties>
</file>